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6" r:id="rId9"/>
    <p:sldId id="263" r:id="rId10"/>
    <p:sldId id="264" r:id="rId11"/>
    <p:sldId id="265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5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0BDBE9-AB5F-4F11-8380-45C686D2C82B}" type="datetimeFigureOut">
              <a:rPr lang="en-US" smtClean="0"/>
              <a:pPr/>
              <a:t>10/11/2012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0F25FC-B50F-4038-8605-3F750681D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Integrating Quotes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The Canterbury Tales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KNIGHT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Find a supporting quote (1-2 lines)</a:t>
            </a:r>
          </a:p>
          <a:p>
            <a:pPr lvl="1"/>
            <a:r>
              <a:rPr lang="en-US" dirty="0" smtClean="0"/>
              <a:t>PAGE 89-90</a:t>
            </a:r>
          </a:p>
          <a:p>
            <a:r>
              <a:rPr lang="en-US" dirty="0" smtClean="0"/>
              <a:t>Finish each sentence with a quote and parenthetical reference</a:t>
            </a:r>
          </a:p>
          <a:p>
            <a:r>
              <a:rPr lang="en-US" dirty="0" smtClean="0"/>
              <a:t>Mark  (X) which structure was followed.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PARDONER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Finish each sentence by:</a:t>
            </a:r>
          </a:p>
          <a:p>
            <a:pPr lvl="1"/>
            <a:r>
              <a:rPr lang="en-US" dirty="0" smtClean="0"/>
              <a:t>1. Filling in the blank or finishing the thought</a:t>
            </a:r>
          </a:p>
          <a:p>
            <a:pPr lvl="1"/>
            <a:r>
              <a:rPr lang="en-US" dirty="0" smtClean="0"/>
              <a:t>2. Finding a supporting quote (1-2 lines)</a:t>
            </a:r>
          </a:p>
          <a:p>
            <a:pPr lvl="1"/>
            <a:r>
              <a:rPr lang="en-US" dirty="0" smtClean="0"/>
              <a:t>3. Documenting the correct parenthetical </a:t>
            </a:r>
            <a:r>
              <a:rPr lang="en-US" smtClean="0"/>
              <a:t>reference.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Summoner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summoner is another corrupt member of the clergy.</a:t>
            </a:r>
          </a:p>
          <a:p>
            <a:endParaRPr lang="en-US" dirty="0" smtClean="0"/>
          </a:p>
          <a:p>
            <a:r>
              <a:rPr lang="en-US" dirty="0" smtClean="0"/>
              <a:t>Write a paragraph about the summoner using all </a:t>
            </a:r>
            <a:r>
              <a:rPr lang="en-US" dirty="0" smtClean="0">
                <a:solidFill>
                  <a:srgbClr val="FF0000"/>
                </a:solidFill>
              </a:rPr>
              <a:t>three</a:t>
            </a:r>
            <a:r>
              <a:rPr lang="en-US" dirty="0" smtClean="0"/>
              <a:t> sentence structures with quotes. </a:t>
            </a:r>
          </a:p>
          <a:p>
            <a:endParaRPr lang="en-US" dirty="0" smtClean="0"/>
          </a:p>
          <a:p>
            <a:r>
              <a:rPr lang="en-US" dirty="0" smtClean="0"/>
              <a:t>Exchange papers and “grade”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Materials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C. Tales Packet</a:t>
            </a:r>
          </a:p>
          <a:p>
            <a:pPr lvl="1"/>
            <a:r>
              <a:rPr lang="en-US" dirty="0" smtClean="0"/>
              <a:t>Chart on the back</a:t>
            </a:r>
          </a:p>
          <a:p>
            <a:r>
              <a:rPr lang="en-US" dirty="0" smtClean="0"/>
              <a:t>Book</a:t>
            </a:r>
          </a:p>
          <a:p>
            <a:pPr lvl="1"/>
            <a:r>
              <a:rPr lang="en-US" dirty="0" smtClean="0"/>
              <a:t>Page 89</a:t>
            </a:r>
          </a:p>
          <a:p>
            <a:r>
              <a:rPr lang="en-US" dirty="0" smtClean="0"/>
              <a:t>Paper from basket</a:t>
            </a:r>
          </a:p>
          <a:p>
            <a:pPr lvl="1"/>
            <a:r>
              <a:rPr lang="en-US" dirty="0" smtClean="0"/>
              <a:t>To Quote or Not to Quote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practice integrating quotes into sentences. </a:t>
            </a:r>
          </a:p>
          <a:p>
            <a:r>
              <a:rPr lang="en-US" dirty="0" smtClean="0"/>
              <a:t>To practice sentence variety while integrating quotes into sentences.</a:t>
            </a:r>
          </a:p>
          <a:p>
            <a:r>
              <a:rPr lang="en-US" dirty="0" smtClean="0"/>
              <a:t>To practice citing parenthetical references for a poem.</a:t>
            </a:r>
          </a:p>
          <a:p>
            <a:r>
              <a:rPr lang="en-US" dirty="0" smtClean="0"/>
              <a:t>To practice interpreting characterization.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WRITE THIS DOWN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Option 1: For example, “QUOTE” (Name #).</a:t>
            </a:r>
          </a:p>
          <a:p>
            <a:endParaRPr lang="en-US" dirty="0"/>
          </a:p>
          <a:p>
            <a:r>
              <a:rPr lang="en-US" dirty="0" smtClean="0"/>
              <a:t>Option 2: Name + verb, “QUOTE” (Name </a:t>
            </a:r>
            <a:r>
              <a:rPr lang="en-US" dirty="0" smtClean="0"/>
              <a:t>#).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Option 3: Plot paraphrase, “QUOTE” (Name #).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 NOT WRITE THIS DOWN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1. The Wife of Bath represents a typical member of the peasantry.  For example, “In making cloth she showed so great a bent / She bettered those of Ypres and of Ghent” (Chaucer 457-458).</a:t>
            </a:r>
          </a:p>
          <a:p>
            <a:endParaRPr lang="en-US" dirty="0" smtClean="0"/>
          </a:p>
          <a:p>
            <a:r>
              <a:rPr lang="en-US" dirty="0" smtClean="0"/>
              <a:t>Which structure is this? X the correct one.</a:t>
            </a:r>
          </a:p>
          <a:p>
            <a:r>
              <a:rPr lang="en-US" dirty="0" smtClean="0"/>
              <a:t>Underline the key words…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 NOT WRITE THIS DOWN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2. The Wife of Bath is rather materialistic. She wears, “Her kerchiefs were of finely woven ground; /I dared have sworn they weighed a good ten pound, /The ones she wore on Sunday, on her head” (Chaucer 463-465).</a:t>
            </a:r>
          </a:p>
          <a:p>
            <a:endParaRPr lang="en-US" dirty="0" smtClean="0"/>
          </a:p>
          <a:p>
            <a:r>
              <a:rPr lang="en-US" dirty="0" smtClean="0"/>
              <a:t>Which sentence structure is this? </a:t>
            </a:r>
          </a:p>
          <a:p>
            <a:r>
              <a:rPr lang="en-US" dirty="0" smtClean="0"/>
              <a:t>X the correct one.</a:t>
            </a:r>
          </a:p>
          <a:p>
            <a:r>
              <a:rPr lang="en-US" dirty="0" smtClean="0"/>
              <a:t>Underline the key words…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 NOT WRITE THIS DOWN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3. The Wife of Bath is in love with love, “She’d had five husbands, all at the church door” (Chaucer 470</a:t>
            </a:r>
            <a:r>
              <a:rPr lang="en-US" dirty="0" smtClean="0"/>
              <a:t>).</a:t>
            </a:r>
          </a:p>
          <a:p>
            <a:endParaRPr lang="en-US" dirty="0"/>
          </a:p>
          <a:p>
            <a:r>
              <a:rPr lang="en-US" dirty="0" smtClean="0"/>
              <a:t>Which sentence structure is this?</a:t>
            </a:r>
          </a:p>
          <a:p>
            <a:r>
              <a:rPr lang="en-US" dirty="0" smtClean="0"/>
              <a:t>X the correct one.</a:t>
            </a:r>
          </a:p>
          <a:p>
            <a:r>
              <a:rPr lang="en-US" dirty="0" smtClean="0"/>
              <a:t>Underline key words.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b="1" dirty="0" smtClean="0"/>
              <a:t>Question:</a:t>
            </a:r>
            <a:r>
              <a:rPr lang="en-US" dirty="0" smtClean="0"/>
              <a:t> How do I know what to put in parentheses for the in-text reference? </a:t>
            </a:r>
          </a:p>
          <a:p>
            <a:r>
              <a:rPr lang="en-US" b="1" dirty="0" smtClean="0"/>
              <a:t>Answer:</a:t>
            </a:r>
            <a:r>
              <a:rPr lang="en-US" dirty="0" smtClean="0"/>
              <a:t> Check the Works Cited for the author’s last name, and then add the line number. 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Chaucer, Geoffrey</a:t>
            </a:r>
            <a:r>
              <a:rPr lang="en-US" dirty="0" smtClean="0"/>
              <a:t>. </a:t>
            </a:r>
            <a:r>
              <a:rPr lang="en-US" i="1" dirty="0" smtClean="0"/>
              <a:t>The Canterbury Tales</a:t>
            </a:r>
            <a:r>
              <a:rPr lang="en-US" dirty="0" smtClean="0"/>
              <a:t>. 1400. </a:t>
            </a:r>
            <a:r>
              <a:rPr lang="en-US" i="1" dirty="0" smtClean="0"/>
              <a:t>Elements of Literature: Sixth Course</a:t>
            </a:r>
            <a:r>
              <a:rPr lang="en-US" dirty="0" smtClean="0"/>
              <a:t>. Austin: Holt, Rinehart and Winston, 1989. 84-107. Print.</a:t>
            </a:r>
          </a:p>
          <a:p>
            <a:r>
              <a:rPr lang="en-US" dirty="0" smtClean="0"/>
              <a:t>Underline the author’s last name.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 NOT WRITE THIS DOWN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 pilgrims travel, “To seek the holy blissful martyr, quick/To give his help to them when </a:t>
            </a:r>
            <a:r>
              <a:rPr lang="en-US" dirty="0" smtClean="0"/>
              <a:t>they were </a:t>
            </a:r>
            <a:r>
              <a:rPr lang="en-US" dirty="0"/>
              <a:t>sick” (            </a:t>
            </a:r>
            <a:r>
              <a:rPr lang="en-US" dirty="0" smtClean="0"/>
              <a:t>   ???            ).</a:t>
            </a:r>
            <a:endParaRPr lang="en-US" dirty="0"/>
          </a:p>
          <a:p>
            <a:endParaRPr lang="en-US" dirty="0" smtClean="0"/>
          </a:p>
          <a:p>
            <a:pPr algn="ctr"/>
            <a:r>
              <a:rPr lang="en-US" dirty="0" smtClean="0"/>
              <a:t>What is the correct parenthetical reference?</a:t>
            </a:r>
            <a:r>
              <a:rPr lang="en-US" dirty="0"/>
              <a:t>	</a:t>
            </a:r>
            <a:r>
              <a:rPr lang="en-US" dirty="0" smtClean="0"/>
              <a:t>WRITE THIS DOWN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</TotalTime>
  <Words>412</Words>
  <Application>Microsoft Office PowerPoint</Application>
  <PresentationFormat>On-screen Show (4:3)</PresentationFormat>
  <Paragraphs>61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Integrating Quotes</vt:lpstr>
      <vt:lpstr>Materials</vt:lpstr>
      <vt:lpstr>GOALS</vt:lpstr>
      <vt:lpstr>WRITE THIS DOWN</vt:lpstr>
      <vt:lpstr>DO NOT WRITE THIS DOWN</vt:lpstr>
      <vt:lpstr>DO NOT WRITE THIS DOWN</vt:lpstr>
      <vt:lpstr>DO NOT WRITE THIS DOWN</vt:lpstr>
      <vt:lpstr>Slide 8</vt:lpstr>
      <vt:lpstr>DO NOT WRITE THIS DOWN</vt:lpstr>
      <vt:lpstr>THE KNIGHT</vt:lpstr>
      <vt:lpstr>THE PARDONER</vt:lpstr>
      <vt:lpstr>The Summoner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Integrating Quotes</dc:title>
  <dc:creator>moorem</dc:creator>
  <cp:lastModifiedBy>moorem</cp:lastModifiedBy>
  <cp:revision>20</cp:revision>
  <dcterms:created xsi:type="dcterms:W3CDTF">2012-10-10T14:43:06Z</dcterms:created>
  <dcterms:modified xsi:type="dcterms:W3CDTF">2012-10-11T15:01:10Z</dcterms:modified>
</cp:coreProperties>
</file>

<file path=docProps/thumbnail.jpeg>
</file>